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7" r:id="rId2"/>
    <p:sldId id="258" r:id="rId3"/>
    <p:sldId id="259" r:id="rId4"/>
    <p:sldId id="260" r:id="rId5"/>
    <p:sldId id="261" r:id="rId6"/>
    <p:sldId id="264" r:id="rId7"/>
    <p:sldId id="390" r:id="rId8"/>
    <p:sldId id="399" r:id="rId9"/>
    <p:sldId id="391" r:id="rId10"/>
    <p:sldId id="392" r:id="rId11"/>
    <p:sldId id="393" r:id="rId12"/>
    <p:sldId id="394" r:id="rId13"/>
    <p:sldId id="395" r:id="rId14"/>
    <p:sldId id="273" r:id="rId15"/>
    <p:sldId id="323" r:id="rId16"/>
    <p:sldId id="344" r:id="rId17"/>
    <p:sldId id="345" r:id="rId18"/>
    <p:sldId id="346" r:id="rId19"/>
    <p:sldId id="347" r:id="rId20"/>
    <p:sldId id="352" r:id="rId21"/>
    <p:sldId id="353" r:id="rId22"/>
    <p:sldId id="356" r:id="rId23"/>
    <p:sldId id="349" r:id="rId24"/>
    <p:sldId id="357" r:id="rId25"/>
    <p:sldId id="397" r:id="rId26"/>
    <p:sldId id="358" r:id="rId27"/>
    <p:sldId id="359" r:id="rId28"/>
    <p:sldId id="351" r:id="rId29"/>
    <p:sldId id="354" r:id="rId30"/>
    <p:sldId id="362" r:id="rId31"/>
    <p:sldId id="355" r:id="rId32"/>
    <p:sldId id="363" r:id="rId33"/>
    <p:sldId id="336" r:id="rId34"/>
    <p:sldId id="334" r:id="rId35"/>
    <p:sldId id="366" r:id="rId36"/>
    <p:sldId id="367" r:id="rId37"/>
    <p:sldId id="368" r:id="rId38"/>
    <p:sldId id="369" r:id="rId39"/>
    <p:sldId id="371" r:id="rId40"/>
    <p:sldId id="370" r:id="rId41"/>
    <p:sldId id="372" r:id="rId42"/>
    <p:sldId id="373" r:id="rId43"/>
    <p:sldId id="374" r:id="rId44"/>
    <p:sldId id="376" r:id="rId45"/>
    <p:sldId id="375" r:id="rId46"/>
    <p:sldId id="377" r:id="rId47"/>
    <p:sldId id="378" r:id="rId48"/>
    <p:sldId id="379" r:id="rId49"/>
    <p:sldId id="380" r:id="rId50"/>
    <p:sldId id="381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65" r:id="rId59"/>
    <p:sldId id="343" r:id="rId60"/>
    <p:sldId id="402" r:id="rId61"/>
    <p:sldId id="403" r:id="rId62"/>
    <p:sldId id="404" r:id="rId63"/>
    <p:sldId id="405" r:id="rId64"/>
    <p:sldId id="407" r:id="rId65"/>
    <p:sldId id="409" r:id="rId66"/>
    <p:sldId id="411" r:id="rId67"/>
    <p:sldId id="412" r:id="rId68"/>
    <p:sldId id="413" r:id="rId69"/>
    <p:sldId id="414" r:id="rId7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849ECBA-E35C-4C7A-8456-DFACCEABE261}">
          <p14:sldIdLst>
            <p14:sldId id="257"/>
            <p14:sldId id="258"/>
            <p14:sldId id="259"/>
            <p14:sldId id="260"/>
            <p14:sldId id="261"/>
            <p14:sldId id="264"/>
            <p14:sldId id="390"/>
            <p14:sldId id="399"/>
            <p14:sldId id="391"/>
            <p14:sldId id="392"/>
            <p14:sldId id="393"/>
            <p14:sldId id="394"/>
            <p14:sldId id="395"/>
            <p14:sldId id="273"/>
            <p14:sldId id="323"/>
            <p14:sldId id="344"/>
            <p14:sldId id="345"/>
          </p14:sldIdLst>
        </p14:section>
        <p14:section name="Раздел без заголовка" id="{B25BCD33-C874-4BC3-A135-E633CACCFB36}">
          <p14:sldIdLst>
            <p14:sldId id="346"/>
            <p14:sldId id="347"/>
            <p14:sldId id="352"/>
            <p14:sldId id="353"/>
            <p14:sldId id="356"/>
            <p14:sldId id="349"/>
            <p14:sldId id="357"/>
            <p14:sldId id="397"/>
            <p14:sldId id="358"/>
            <p14:sldId id="359"/>
          </p14:sldIdLst>
        </p14:section>
        <p14:section name="Раздел без заголовка" id="{25478A8B-DC71-4303-ABC2-E01117BB038E}">
          <p14:sldIdLst>
            <p14:sldId id="351"/>
            <p14:sldId id="354"/>
            <p14:sldId id="362"/>
            <p14:sldId id="355"/>
            <p14:sldId id="363"/>
            <p14:sldId id="336"/>
            <p14:sldId id="334"/>
            <p14:sldId id="366"/>
            <p14:sldId id="367"/>
            <p14:sldId id="368"/>
            <p14:sldId id="369"/>
            <p14:sldId id="371"/>
            <p14:sldId id="370"/>
            <p14:sldId id="372"/>
            <p14:sldId id="373"/>
            <p14:sldId id="374"/>
            <p14:sldId id="376"/>
            <p14:sldId id="375"/>
            <p14:sldId id="377"/>
            <p14:sldId id="378"/>
            <p14:sldId id="379"/>
            <p14:sldId id="380"/>
            <p14:sldId id="381"/>
            <p14:sldId id="383"/>
            <p14:sldId id="384"/>
            <p14:sldId id="385"/>
            <p14:sldId id="386"/>
            <p14:sldId id="387"/>
            <p14:sldId id="388"/>
            <p14:sldId id="389"/>
            <p14:sldId id="365"/>
            <p14:sldId id="343"/>
            <p14:sldId id="402"/>
            <p14:sldId id="403"/>
            <p14:sldId id="404"/>
            <p14:sldId id="405"/>
            <p14:sldId id="407"/>
            <p14:sldId id="409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9247" autoAdjust="0"/>
  </p:normalViewPr>
  <p:slideViewPr>
    <p:cSldViewPr snapToGrid="0">
      <p:cViewPr varScale="1">
        <p:scale>
          <a:sx n="61" d="100"/>
          <a:sy n="61" d="100"/>
        </p:scale>
        <p:origin x="72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82234-35E4-43AA-BD41-A8AD9283A7AE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6DE36-7E5B-4CA9-AC30-F0E4353D12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075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80E75-B3D0-4101-B0AF-AC83194F532D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D20EC-3E8D-46BA-95FD-E545E3B3E5E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46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867BB-C4E3-40FD-A900-4D4F70EC2301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75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4B27-C341-46E9-BE6A-AC055ADE050F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34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D925-3014-43FD-BBB8-1E7424215A16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3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68D2E-565E-4B91-AA9E-14245906B9B0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90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930D5-6DD9-4B44-A986-B6A5694FE9F6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3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FB38-CD4C-4E40-A504-11BF0E6F089A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17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F580-38C4-4984-8498-DD2C2572F842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9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15EE-4888-49B0-893A-A39F3D6D9DDB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82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C37D-E4A2-49E4-BC50-025F6D69BE1D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42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15C3C-1B66-451C-AE40-5E28FDF5290D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71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41734-E700-41A0-B6ED-0695847A3F6D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71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D3D36-649A-4072-90FD-EF603546334F}" type="datetime1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50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_________Microsoft_Word.docx"/><Relationship Id="rId5" Type="http://schemas.openxmlformats.org/officeDocument/2006/relationships/image" Target="../media/image3.gif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4447" y="191161"/>
            <a:ext cx="11605845" cy="1655762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86155" y="1668780"/>
            <a:ext cx="11605845" cy="3190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400" b="1" dirty="0" smtClean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5400" b="1" dirty="0" smtClean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5400" b="1" dirty="0" smtClean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  <a:endParaRPr lang="ru-RU" sz="5400" b="1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343401" y="5703032"/>
            <a:ext cx="3727938" cy="115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Ростов-на-Дону </a:t>
            </a:r>
          </a:p>
          <a:p>
            <a:r>
              <a:rPr lang="ru-RU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2021г.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0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6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0894423" y="239282"/>
            <a:ext cx="1297577" cy="740432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74" y="1281313"/>
            <a:ext cx="8878956" cy="55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7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49490"/>
            <a:ext cx="10515600" cy="1325563"/>
          </a:xfrm>
        </p:spPr>
        <p:txBody>
          <a:bodyPr/>
          <a:lstStyle/>
          <a:p>
            <a:pPr algn="ctr"/>
            <a:r>
              <a:rPr lang="ru-RU" sz="6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0828421" y="293070"/>
            <a:ext cx="1044985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dirty="0" smtClean="0">
                <a:solidFill>
                  <a:prstClr val="black"/>
                </a:solidFill>
                <a:latin typeface="Calibri" panose="020F0502020204030204"/>
              </a:rPr>
              <a:t>11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19098" y="1335776"/>
            <a:ext cx="11553801" cy="21539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Разновидности местности характеризуются в основном преобладающими формами рельефа и почвенно-растительным покровом. По характеру рельефа местность подразделяют на 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равнинную, холмистую и горную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400" dirty="0" smtClean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зависимости от почвенно-растительного покрова местность может быть 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пустынной, степной, лесной (лесистой), болотистой, лесисто-болотистой.</a:t>
            </a: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особому виду относится 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местность северных районов.</a:t>
            </a:r>
            <a:endParaRPr lang="ru-RU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19097" y="3692916"/>
            <a:ext cx="11553801" cy="2466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Равнинная местность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характеризуется небольшими (до 25м) относительными превышениями и сравнительно малой (до 2°) крутизной скатов. Наиболее характерными формами рельефа являются пологие холмы, увалы и плоские междуречья. Абсолютные высоты равнин обычно небольшие (до 300 м).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Тактические свойства равнинной местности зависят главным образом от почвенно-растительного покрова, а также от степени пересеченности.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6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977" y="49490"/>
            <a:ext cx="1598023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0933611" y="293070"/>
            <a:ext cx="939795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 descr="https://i.mycdn.me/i?r=AyH4iRPQ2q0otWIFepML2LxRi3NaOWMv8L28QwlZURaS_A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756"/>
            <a:ext cx="6184900" cy="325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https://i.mycdn.me/i?r=AyH4iRPQ2q0otWIFepML2LxREQCYP6QyyZzEhR-AZ3x_lA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1" y="1340226"/>
            <a:ext cx="6007100" cy="324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Скругленный прямоугольник 10"/>
          <p:cNvSpPr/>
          <p:nvPr/>
        </p:nvSpPr>
        <p:spPr>
          <a:xfrm>
            <a:off x="0" y="4564887"/>
            <a:ext cx="12192000" cy="21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457200" algn="just"/>
            <a:r>
              <a:rPr lang="ru-RU" sz="2400" b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b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Рис. 1. </a:t>
            </a:r>
            <a:r>
              <a:rPr lang="ru-RU" sz="2000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Равнинная 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открытая слабопересеченная местность Глинистые, суглинистые, супесчаные, торфяные грунты ее допускают беспрепятственное движение боевой техники в сухую погоду и значительно затрудняют движение в период дождей, весенней и осенней распутицы. Она может быть изрезана руслами рек, оврагами и балками, иметь много озер и болот, значительно ограничивающих возможности маневра войск и снижающих темпы наступления (рис. 2). </a:t>
            </a:r>
            <a:r>
              <a:rPr lang="ru-RU" sz="200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Равнинная местность обычно более благоприятна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для организации и ведения наступления и менее благоприятна для обороны.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8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1044987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 descr="https://i.mycdn.me/i?r=AyH4iRPQ2q0otWIFepML2LxROwrjm2X85c8rztcqfxrapw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822"/>
            <a:ext cx="5827395" cy="356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https://i.mycdn.me/i?r=AyH4iRPQ2q0otWIFepML2LxRxe8MeH1pW85GkWRP1VefI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60" y="1277556"/>
            <a:ext cx="6244240" cy="35357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0" y="4774270"/>
            <a:ext cx="1209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Рис. 2. Равнинная </a:t>
            </a:r>
            <a:r>
              <a:rPr lang="ru-RU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озерно-лесная 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закрытая сильнопересеченная местность Холмистая местность характеризуется волнистым характером земной поверхности, образующей неровности (холмы) с абсолютными высотами до 500 м, относительными превышениями 25 - 200 м и преобладающей крутизной 2-3° (рис. 3, 4). Холмы обычно сложены твердыми породами, вершины и склоны их покрыты толстым слоем рыхлых пород. Понижения между холмами представляют собой широкие, ровные или замкнутые котловины.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26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707606" y="199159"/>
            <a:ext cx="89615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sz="6000" b="1" dirty="0">
              <a:solidFill>
                <a:srgbClr val="FF0000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01600" y="1306755"/>
            <a:ext cx="11988800" cy="2601247"/>
          </a:xfrm>
        </p:spPr>
        <p:txBody>
          <a:bodyPr>
            <a:noAutofit/>
          </a:bodyPr>
          <a:lstStyle/>
          <a:p>
            <a:pPr indent="450215" algn="just">
              <a:lnSpc>
                <a:spcPct val="100000"/>
              </a:lnSpc>
              <a:spcAft>
                <a:spcPts val="0"/>
              </a:spcAft>
            </a:pPr>
            <a:r>
              <a:rPr lang="ru-RU" sz="2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Холмистая </a:t>
            </a:r>
            <a:r>
              <a:rPr lang="ru-RU" sz="23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местность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характеризуется волнистым характером земной поверхности, образующей неровности (холмы) с абсолютными высотами до </a:t>
            </a:r>
            <a:r>
              <a:rPr lang="ru-RU" sz="23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500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м, относительными превышениями </a:t>
            </a:r>
            <a:r>
              <a:rPr lang="ru-RU" sz="23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25-200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м и преобладающей крутизной скатов </a:t>
            </a:r>
            <a:r>
              <a:rPr lang="ru-RU" sz="23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2-3</a:t>
            </a:r>
            <a:r>
              <a:rPr lang="ru-RU" sz="23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°</a:t>
            </a:r>
            <a:r>
              <a:rPr lang="ru-RU" sz="23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br>
              <a:rPr lang="ru-RU" sz="23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3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 </a:t>
            </a:r>
            <a:r>
              <a:rPr lang="ru-RU" sz="23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холмистой местности относят и мелкопесочник, то есть равнину с беспорядочно разбросанными отдельными холмами и группами холмов и гряд. Холмы обычно сложены твердыми породами, вершины, и склоны их покрыты толстым слоем рыхлых пород. Понижения между холмами представляют собой широкие, ровные или замкнутые котловины.</a:t>
            </a:r>
            <a:r>
              <a:rPr lang="ru-RU" sz="2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23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2300" dirty="0"/>
          </a:p>
        </p:txBody>
      </p:sp>
      <p:pic>
        <p:nvPicPr>
          <p:cNvPr id="14" name="Рисунок 13" descr="https://i.mycdn.me/i?r=AyH4iRPQ2q0otWIFepML2LxR-dhhaVLJEj71C_2aWNanjQ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3000"/>
            <a:ext cx="5918200" cy="31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https://i.mycdn.me/i?r=AyH4iRPQ2q0otWIFepML2LxR7EGP7d2v_tVGkk56TQkslA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0" y="3683000"/>
            <a:ext cx="6245860" cy="317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38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2069"/>
            <a:ext cx="10515600" cy="1468619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83257" y="4846320"/>
            <a:ext cx="11686674" cy="2011680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200" b="1" dirty="0" smtClean="0">
                <a:solidFill>
                  <a:schemeClr val="tx1"/>
                </a:solidFill>
              </a:rPr>
              <a:t>Рис. 5. Горная сильнопересеченная местность Сущность изображения рельефа на картах горизонталями. Рельеф является важнейшим элементом местности, определяющим ее тактические свойства. Изображение рельефа на топографических картах дает полное и достаточно подробное представление о неровностях земной поверхности, форме и взаимном расположении, превышениях и абсолютных высотах точек местности, преобладающей крутизне и протяженности скатов.</a:t>
            </a:r>
            <a:endParaRPr lang="ru-RU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https://i.mycdn.me/i?r=AyH4iRPQ2q0otWIFepML2LxRZ47n35XZtE9v8Y3dJWV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846"/>
            <a:ext cx="5827395" cy="348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https://i.mycdn.me/i?r=AyH4iRPQ2q0otWIFepML2LxRrDMNhGq6AM1tgkXBDyihgA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1254034"/>
            <a:ext cx="6196829" cy="3513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9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4480561"/>
            <a:ext cx="12192000" cy="2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	</a:t>
            </a:r>
            <a:endParaRPr lang="ru-RU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Arial"/>
              </a:rPr>
              <a:t>    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      </a:t>
            </a:r>
            <a:endParaRPr lang="ru-RU" sz="22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6" name="Picture 2" descr="C:\Users\Пользователь\Desktop\1445588807_235_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240972"/>
            <a:ext cx="5891349" cy="3146654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74811" y="3678638"/>
            <a:ext cx="11524130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2200" b="1" dirty="0" smtClean="0">
              <a:solidFill>
                <a:srgbClr val="000000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Пустынная местность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представляет собой обширные малонаселенные пространства (пустыни) с постоянно или сезонно жарким климатом, незначительными водными ресурсами и очень бедной растительностью.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зависимости от характера почв и грунтов различают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песчаные, каменистые и глинистые пустыни.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Поверхность пустынь равнинная, слабопересеченная или холмистая с бессточными впадинами, сухими руслами рек и островными возвышенностями, при этом для каждого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типа пустынь характерны свои формы рельефа.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C:\Users\Пользователь\Desktop\00414_18100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7837" y="1267824"/>
            <a:ext cx="5934347" cy="3121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989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721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2369" y="1340223"/>
            <a:ext cx="11827381" cy="5418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/>
            <a:r>
              <a:rPr lang="ru-RU" sz="2000" dirty="0" smtClean="0">
                <a:solidFill>
                  <a:srgbClr val="FF0000"/>
                </a:solidFill>
                <a:latin typeface="Arial"/>
              </a:rPr>
              <a:t>     </a:t>
            </a:r>
            <a:r>
              <a:rPr lang="ru-RU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Характерными особенностями пустынной местности являются: </a:t>
            </a:r>
            <a:r>
              <a:rPr lang="ru-RU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острый недостаток или полное отсутствие воды, топлива, строительных материалов, слабая развитость дорожной сети.</a:t>
            </a:r>
          </a:p>
          <a:p>
            <a:pPr indent="457200" algn="just"/>
            <a:r>
              <a:rPr lang="ru-RU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 пустынной местности затрудняется движение боевой и другой техники вне дорог. Препятствием для движения машин в пустыне обычно являются </a:t>
            </a:r>
            <a:r>
              <a:rPr lang="ru-RU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сыпучие пески, солончаки и камни.</a:t>
            </a:r>
          </a:p>
          <a:p>
            <a:pPr indent="457200" algn="just"/>
            <a:r>
              <a:rPr lang="ru-RU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Слабая пересеченность рельефа и отсутствие естественных и искусственных препятствий в пустыне способствуют значительному распространению поражающих факторов ядерного взрыва.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indent="457200" algn="just"/>
            <a:r>
              <a:rPr lang="ru-RU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Однообразие рельефа, отсутствие хорошо заметных местных предметов создает большие трудности для ориентирования и целеуказания, а также для выбора и оборудования наблюдательных пунктов и огневых позиций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. </a:t>
            </a:r>
            <a:endParaRPr lang="ru-RU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0" y="1242605"/>
            <a:ext cx="11766176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8" indent="45720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Для пустынной местности характерно глубокое 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(от 5 до 200м)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залегание грунтовых вод и почти полное отсутствие поверхностных водотоков. </a:t>
            </a:r>
          </a:p>
          <a:p>
            <a:pPr marL="0" lvl="8" indent="45720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 этом грунтовые воды, как правило, сильно минерализованы и непригодны для питья. Пресные грунтовые воды встречаются либо фильтрационные (просачивающиеся из русел рек), либо образующиеся за счет подземного стока из соседних горных районов. </a:t>
            </a:r>
          </a:p>
          <a:p>
            <a:pPr marL="0" lvl="8" indent="45720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Колодцы встречаются обычно вдоль автомобильных дорог и караванных путей на большом расстоянии друг от друга. </a:t>
            </a:r>
          </a:p>
          <a:p>
            <a:pPr marL="0" lvl="8" indent="45720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Глубина их 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от 5 до 200 м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более, дебит составляет 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3-5 м3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в сутки. Имеющаяся в колодцах и естественных водоемах вода обычно низкого качества, соленая или горько-соленая, иногда с запахом сероводорода.</a:t>
            </a:r>
          </a:p>
          <a:p>
            <a:pPr marL="0" lvl="8" indent="45720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Употребление ее для питья возможно только после очистки и кипячения.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4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4326" y="313509"/>
            <a:ext cx="10515600" cy="718457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248193" y="1342361"/>
            <a:ext cx="11672047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Степная местность</a:t>
            </a: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характеризуется отсутствием древесной растительности, сухим континентальным климатом, черноземными и каштановыми почвами, покрытыми засухоустойчивыми и морозоустойчивыми травянистыми растениями. Максимум осадков выпадает в летние месяцы. Речная сеть развита слабо, поверхностный сток незначителен, его максимум бывает весной. Большая часть воды, выпадающая в виде осадков, не успевает просачиваться внутрь почвы, а стекает по поверхности, размывая при этом водоразделы, склоны и дно балок. Недостаток влаги обусловливает отсутствие в степях лесов. Основная растительность-ковыль. Местами распространены кустарники, а по долинам рек, оврагам и балкам встречаются отдельные группы деревьев.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большинстве случаев степная местность обладает свойствами открытой равнинной местности. Иногда степь бывает изрезана глубокими оврагами и балками, тогда она относится к пересеченной местности. Открытый характер степной местности - хорошая ее проходимость в любом направлении по дорогам и вне дорог, а также климатические условия создают в целом благоприятную обстановку для ведения боевых действий.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800100" y="907355"/>
            <a:ext cx="9867900" cy="1655762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«Общевоенная подготовка»</a:t>
            </a:r>
            <a:endParaRPr lang="ru-RU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237995" y="3470472"/>
            <a:ext cx="1172436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1436884"/>
            <a:ext cx="11940988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Лесная (лесистая)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местность представляет собой : территории, свыше 50% которых покрыто густой древесной растительностью (лесами).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Проходимость лесной местности зависит от наличия дорог и просек, характера рельефа и заболоченности грунта, густоты, толщины и породы деревьев. Боевая и другая техника может передвигаться в лесу в основном по дорогам, просекам и колонным путям. При среднем расстоянии между деревьями 6 м и более она может передвигаться и вне дорог, объезжая отдельные деревья. Лес при расстоянии между деревьями менее 6 м и толщине деревьев более 20 см считается непроходимым для танков без валки деревьев. Толщина деревьев, в сантиметрах, сваливаемых танками и боевыми машинами пехоты при движении на низшей передаче, приблизительно равна половине массы танка или боевой машины в тоннах. Крутые подъемы (до 8°) в лесах со средней толщиной деревьев 10-15 см значительно затрудняют движение всех видов боевой техники. Особенно труднопроходимы лесные массивы с заболоченными участками, где войска могут действовать только по отдельным направлениям, преимущественно вдоль дорог и просек.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6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0" y="1440186"/>
            <a:ext cx="11954435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Лесная местность </a:t>
            </a: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основном способствует защите от поражающего действия ударной волны и особенно светового излучения. Лучшими защитными свойствами обладают средневозрастные лиственные леса. При этом защитные свойства лесной местности зависят от площади лесов, густоты, высоты, толщины и породы деревьев, сомкнутости крон, а также от наличия и ширины просек и лесных дорог. Более густые леса обладают большими защитными свойствами от ударной волны ядерного взрыва.</a:t>
            </a:r>
            <a:endParaRPr kumimoji="0" lang="ru-RU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Личный состав и боевая техника, расположенные в лесу, вне укрытий, могут поражаться падающими деревьями, при этом поражение тем больше, чем старше деревья и больше развиты их кроны. Кроме того, падающие деревья могут соз­давать труднопроходимые завалы, препятствующие передвижению войск. Поэтому при расположении в лесу личный состав и боевую технику целесообразно размещать на полянах и вырубках, покрытых мелким кустарником или порослью, на удалении не менее 30-50 м от дорог, просек и 150-200 м от опушек леса.</a:t>
            </a:r>
            <a:endParaRPr kumimoji="0" lang="ru-RU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5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235132" y="1892331"/>
            <a:ext cx="11785386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Болотистая местность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характеризуется значительно увлажненными почвами. Ее можно разделить на торфяники и заболоченные земли. Торфяники - это избыточно увлажненные, участки местности, покрытые слоем торфа глубиной, не менее 30 см (в неосушенном виде) и влаголюбивой раститель­ностью. Заболоченные земли - это избыточно увлажненные земельные площади, не имеющие торфа или покрытые слоем торфа менее 30 см. К ним можно отнести мокрые солончаки и заболоченные, как правило, заросшие камышом и тростником поймы рек.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 местоположению, характеру растительности и режиму питания различают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низинные, верховые и переходные болота.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51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0" y="1747871"/>
            <a:ext cx="1200374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Низинные (травяные) болота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распространены преимущественно в низких местах (поймах и дельтах рек, на берегах морей, в котловинах озер). Поверхность их обычно плоская или вогнутая, покрытая осокой, камышом, тростником, мхом и другими травянистыми влаголюбивыми растениями. Из кустарников на низинных болотах растет преимущественно ива. Такие болота сильно увлажнены. Их глубина (мощность торфяного слоя) может достигать нескольких метров.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правило, низинные болота непроходимы для колесных и гусеничных ма­шин и проходимы для пешеходов по отдельным возвышенным участкам.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сухое время года проходимость их несколько улучшается и допускает движение гусеничных машин по от­дельным направлениям.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50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009" name="Rectangle 1"/>
          <p:cNvSpPr>
            <a:spLocks noChangeArrowheads="1"/>
          </p:cNvSpPr>
          <p:nvPr/>
        </p:nvSpPr>
        <p:spPr bwMode="auto">
          <a:xfrm>
            <a:off x="169816" y="1223669"/>
            <a:ext cx="11808823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Верховые (моховые) болота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чаще всего встречают­ся на водоразделах, питаются преимущественно за счет атмосферных осадков. Толщина торфяного слоя может достигать 5м и более.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Поверхность верховых болот, как правило, в середине выпуклая (так как торф в центре болота накапливается интенсивнее, чем на окраинах), покрытая белым или бурым мхом, осокой, пушицей и мелкими кустарничками - голубикой, багульником и др. Растительный покров образует прочно связанную пружинящую дернину и удерживает в себе значительное количество влаги. Из древесных пород встречаются лишь отдельные корявые сосны, лиственницы, ольха и другие породы.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сухое время года верховые болота подсыхают и становятся доступными для движения пешеходов и гусеничных машин. Однако при большом количестве мочажин и небольших озер, открытых или заросших травой, движение даже пешеходов становится крайне затруднительным.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2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398972"/>
            <a:ext cx="1199170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Переходные боло</a:t>
            </a: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та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образуются обычно в низинах, по своему внешнему виду и проходимости занимают промежуточное положение между низинными и верховыми болотами. Для них характерно наличие берез, часты сосны, осоки, сплош­ной ковер из сфагновых мхов.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0" y="3112420"/>
            <a:ext cx="12021671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 структуре, глубине и степени увлажненности болота можно подразделить на     	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торфяные, 	топяные  и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сплавинные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Торфяные болота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имеют большой слой торфа до твердого основания (песка или глины). </a:t>
            </a: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Топяные болота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имеют небольшой слой торфа, расположенный обычно на полужидком иле. </a:t>
            </a: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Сплавинные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болота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(сплавины, зыбуны)- это плавающий на поверхности водоема ковер водных и болотных растений.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0" y="1333090"/>
            <a:ext cx="121920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Лесисто-болотистая местность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характеризуется чередованием больших лесных участков с многочисленным количеством болот, рек, ручьев и озер.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Основными особенностями такой местности являются закрытый характер, обусловленный наличием лесов, и низкая проходимость из-за крайне редкой дорожной сети, слабых грунтов и большого количества естественных препятствий.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indent="45720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Наличие лесных массивов обеспечивает хорошую маскировку войск от наземного и воздушного наблюдения, скрытность; их сосредоточения и передвижения, позволяет проходить через боевые порядки противника и наносить по нему внезапные удары с флангов и тыла.</a:t>
            </a:r>
            <a:r>
              <a:rPr lang="ru-RU" sz="2400" dirty="0" smtClean="0"/>
              <a:t> </a:t>
            </a:r>
          </a:p>
          <a:p>
            <a:pPr indent="45720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Грунтовые и лесные дороги обычно имеют небольшую ширину, много труднопроходимых мест на заболоченных участках. Вне дорог движение возможно только по специально оборудованным колонным путям с устройством на многочисленных заболоченных участках ; жердевых и лежневых покрытий.</a:t>
            </a: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1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251012" y="1390968"/>
            <a:ext cx="11727628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Местность северных районов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(Арктика, равнинная и горная тундра)-это обширные пространства, прилегающие к Север­ному Ледовитому океану (арктический пояс). По своим при­родным особенностям арктический пояс делится на две зоны: арктических пустынь и тундр.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Зона арктических (ледяных) пустынь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самая северная из природных зон. Ее пространства постоянно или большую часть года покрыты снегами и ледниками. Рельеф материковой части преимущественно равнинны, иногда встречаются холмистые плоскогорья. Климат очень суровый, с низкими температурами воздуха, резкими переменами погоды, сильными ветрами, ча­стыми снегопадами и метелями зимой, моросящими дождями и туманами летом. Зима продолжительная и снежная, лето короткое и холодное. Отмечаются резкие колебания температуры воздуха, в течение всего лета возможны снежные заряды и заморозки.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7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82880" y="1383406"/>
            <a:ext cx="11726348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Зона тундр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представляет собой как правило плоские приморские равнины, среди которых встречаются возвышенности, горные хребты и нагорья. Поверхность ее почти повсеместно покрыта вечной мерзлотой, которая достигает 600 м в глубину. Растительный покров в основном представлен мхами и лишайниками, карликовой березой и ивой.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3306151"/>
            <a:ext cx="11940988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Для тундры характерны суровые климатические условия: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зима длится 8-9 месяцев, полярная ночь продолжается 60-80 суток, температура января от -5 до -40°С. Глубина снежного покрова в равнинных частях тундры не превышает 30-50 см, а в понижениях снеговые наносы достигают нескольких метров. Лето короткое (2-3 месяца) и прохладное (средняя температура июля от 4 до 11"С) </a:t>
            </a:r>
            <a:r>
              <a:rPr kumimoji="0" lang="ru-RU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продолжительностью полярного дня 50-70 суток, высокой относительной влажностью воздуха. Очень часты сильные ветры со скоростью 14 м/с и более. </a:t>
            </a: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Зимой такие ветры обычно сопровождаются снежными метелями (пургой), скорость ветра при этом достигает 40 м/с. 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8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195943" y="1233133"/>
            <a:ext cx="11782697" cy="199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Одной из особенностей северных районов является отсутствие обычной смены дня и ночи.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Полярный день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 это день, длящийся более одних суток. По мере приближения к полюсу продолжительность его возрастает, достигая на полюсе полугода. Полярная ночь-это ночь, длящаяся более одних суток. Она представляет собой светлые сумерки. Продолжительность полярного дня и полярной ночи на разных географических широтах Северного полушария приведена в табл. 1.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535577" y="3222745"/>
          <a:ext cx="11051177" cy="3635255"/>
        </p:xfrm>
        <a:graphic>
          <a:graphicData uri="http://schemas.openxmlformats.org/drawingml/2006/table">
            <a:tbl>
              <a:tblPr/>
              <a:tblGrid>
                <a:gridCol w="4156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8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5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65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Географическая широта,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Полярный день, </a:t>
                      </a:r>
                      <a:r>
                        <a:rPr lang="ru-RU" sz="2000" b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сут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Полярная ночь, </a:t>
                      </a:r>
                      <a:r>
                        <a:rPr lang="ru-RU" sz="2000" b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сут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5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67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5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68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23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40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5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70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55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70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5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72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72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86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74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86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100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76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114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78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111</a:t>
                      </a:r>
                      <a:endParaRPr lang="ru-RU" sz="20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126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80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123</a:t>
                      </a:r>
                      <a:endParaRPr lang="ru-RU" sz="20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137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Таблица 1</a:t>
            </a:r>
            <a:endParaRPr kumimoji="0" lang="ru-RU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33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 cstate="print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1970088" indent="0" algn="ctr">
              <a:lnSpc>
                <a:spcPct val="100000"/>
              </a:lnSpc>
              <a:buNone/>
            </a:pPr>
            <a:endParaRPr lang="ru-RU" sz="3600" b="1" dirty="0" smtClean="0"/>
          </a:p>
          <a:p>
            <a:pPr marL="0" indent="0" algn="ctr">
              <a:buNone/>
            </a:pPr>
            <a:endParaRPr lang="ru-RU" sz="4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8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</a:p>
          <a:p>
            <a:pPr algn="ctr">
              <a:spcAft>
                <a:spcPts val="0"/>
              </a:spcAft>
            </a:pP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1: </a:t>
            </a: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Ориентирование  на местности без карты и </a:t>
            </a:r>
            <a:r>
              <a:rPr lang="ru-RU" sz="36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  движение по </a:t>
            </a: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заданному </a:t>
            </a:r>
            <a:r>
              <a:rPr lang="ru-RU" sz="36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азимуту </a:t>
            </a:r>
          </a:p>
          <a:p>
            <a:pPr algn="ctr">
              <a:spcAft>
                <a:spcPts val="0"/>
              </a:spcAft>
            </a:pP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Занятие </a:t>
            </a:r>
            <a:r>
              <a:rPr 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№ 1:</a:t>
            </a:r>
            <a:r>
              <a:rPr lang="ru-RU" sz="3600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Ориентирование  на местности без карты и движение </a:t>
            </a:r>
            <a:r>
              <a:rPr lang="ru-RU" sz="36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 заданному азимуту</a:t>
            </a:r>
            <a:endParaRPr lang="ru-RU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36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занятие</a:t>
            </a:r>
            <a:endParaRPr lang="ru-RU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3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86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9817" y="1383553"/>
            <a:ext cx="1166513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88925" algn="just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Движение по азимуту на машинах</a:t>
            </a:r>
            <a:endParaRPr lang="ru-RU" sz="24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0" indent="45720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ru-RU" sz="24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В качестве ориентиров по маршруту движения надо выбирать такие местные предметы, которые хорошо будут заметны непосредственно из машин: высоты, отдельные рощи, населенные пункты, а также развилки, пересечения и резкие повороты дорог, мосты, переезды через железные дороги и т. п.</a:t>
            </a:r>
            <a:endParaRPr lang="ru-RU" sz="2400" dirty="0" smtClean="0">
              <a:latin typeface="Arial" pitchFamily="34" charset="0"/>
              <a:cs typeface="Arial" pitchFamily="34" charset="0"/>
            </a:endParaRPr>
          </a:p>
          <a:p>
            <a:pPr lvl="0" indent="45720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ru-RU" sz="24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Ориентиры целесообразно назначать на удалении 15 - 20 мин движения (10 - 15 км). Данные для движения оформляются на схеме, которая по сравнению со схемой для движения в пешем порядке отличается более увеличенными размерами, расстояния между ориентирами подписываются не в шагах, а в километрах. Кроме того, на схеме маршрута целесообразно более подробно показать характер и конфигурацию дорог, примыкающих к маршруту, характерные ориентиры вдоль маршрута и в стороне от него и другие подробности местности, которые могут облегчить ориентирование в пути, не снижая скорости движения.</a:t>
            </a:r>
            <a:endParaRPr lang="ru-RU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209007" y="1275790"/>
            <a:ext cx="11752729" cy="54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исходном пункте маршрута 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записывают показания спидометра, устанавливают на компасе азимут движения, намечают в направлении движения вспомогательный ориентир и начинают движение.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пути правильность движения сверяется по изображенным на схеме ориентирам, расположенным в стороне от маршрута движения, а также по промежуточным ориентирам. При подъезде к повороту необходимо несколько замедлить скорость движения, опознать ориентир, у которого намечен поворот маршрута, и, если место и направление поворота не вызывают сомнения, сделать поворот и продолжать движение, не останавливая машины.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 выезде на новый участок маршрута проверить азимут направления движения по компасу. При этом необходимо учитывать, что при работе в машине показания компаса под влиянием магнитного поля машины могут быть ошибочными, причем ошибки возможны в пределах 10 - 15°. Поэтому в случае необходимости уточнить азимут направления дальнейшего движения надо выйти из машины и отойти от нее на 30 - 40 м.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156754" y="1189013"/>
            <a:ext cx="11851470" cy="469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Обход препятствий.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боевой обстановке на маршруте движения нередко могут встретиться не только естественные, но и искусственные препятствия (минные поля, завалы в лесу и т. д.), которые легче обойти, чем преодолеть.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Обход препятствий совершается так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: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противоположной стороне препятствия точно по направлению движения замечают какой-нибудь местный предмет и глазомерно определяют расстояние;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подсчитывают расстояние, пройденное до точки остановки перед препятствием, а затем, обойдя препятствие, выходят к замеченному предмету на противоположной стороне препятствия;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встав у этого предмета, прибавляют к расстоянию, пройденному до точки остановки, измеренную ширину препятствий и, определив по компасу направление дальнейшего пути, продолжают движение.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 2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04914" y="2455542"/>
            <a:ext cx="11686674" cy="2168710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solidFill>
                  <a:schemeClr val="tx1"/>
                </a:solidFill>
              </a:rPr>
              <a:t>Погрешность измерений. Измерение углов и расстояний на местности различными способами. Магнитный азимут.</a:t>
            </a:r>
          </a:p>
          <a:p>
            <a:pPr algn="just"/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4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06976" y="1268632"/>
            <a:ext cx="11723915" cy="5341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457200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Применение современных мощных огневых и радиотехнических средств требует производства точных топогеодезических измерений и расчетов по их привязке, ориентированию направлений их действий и по определению расстояний до целей. </a:t>
            </a:r>
          </a:p>
          <a:p>
            <a:pPr lvl="0" indent="457200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Для того в войсках используются различного рода </a:t>
            </a: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измерительные инструменты — угломерные приборы, дальномеры, высотомеры и т. п. </a:t>
            </a:r>
          </a:p>
          <a:p>
            <a:pPr lvl="0" indent="457200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Для измерений и расчетов широко применяются также </a:t>
            </a: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топографические карты</a:t>
            </a: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lvl="0" indent="457200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Однако в современном бою, когда успех зачастую решают минуты, а иногда и секунды, при простейших способах целеуказания, ориентирования на местности, выдерживания направления использовать сложные приборы и производить точные измерения нет необходимости. В этих целях применяются более простые, но менее точные простейшие способы измерения углов</a:t>
            </a:r>
            <a:endParaRPr lang="ru-RU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1318022"/>
            <a:ext cx="6557554" cy="553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Измерение углов полевым биноклем.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</a:p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поле зрения бинокля имеются две взаимно перпендикулярные угломерные шкалы для измерения горизонтальных и вертикальных углов. Цена одного большого деления соответствует 0-10, а малого – 0-05. Для измерения угла между двумя направлениями надо, глядя в бинокль, совместить какой-либо штрих угломерной шкалы с одним из этих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направлений и подсчитать число делений до второго на­правления. Умножив затем этот отсчет на цену деления, получим величину измеряе­мого угла в тысячных.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8673" name="Рисунок 1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4755" y="1449977"/>
            <a:ext cx="4782577" cy="4232366"/>
          </a:xfrm>
          <a:prstGeom prst="rect">
            <a:avLst/>
          </a:prstGeom>
          <a:noFill/>
        </p:spPr>
      </p:pic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792686" y="5714387"/>
            <a:ext cx="539931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Рис. 1. 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Измерение угла биноклем</a:t>
            </a:r>
            <a:endParaRPr kumimoji="0" lang="ru-RU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Например, на рис. 1 пулемет противника расположен правее ори­ентира (дерева) на угол 0-55.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86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235132" y="1634552"/>
            <a:ext cx="11510682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Измерение углов с помощью линейки. </a:t>
            </a:r>
          </a:p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 отсутствии бинокля можно измерять углы обычной линейкой с милли­метровыми делениями. Так, если линейку держать перед собой на расстоянии 50 см от глаза, то одно ее деление (1 мм) будет соответ­ствовать 0-02. В этом легко убедиться из самой сущности понятия тысячной: в данном случае одна тысячная расстояния 50 см равна 0,5 мм; поэтому одному миллиметру будет соответствовать угол, равный двум тысячным, то есть 0-02.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результате при определении угла необходимо подсчитать на линейке число миллиметров между предметами и умножить на 0-02. На рис. 2.12 угол между столбами равен 0-30, а угол на дере­во — 0-20.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Точность измерения углов этим способом зависит от навыка в вынесении линейки точно на 50 см от глаза. В этом можно быстро натренироваться с помощью бечевки такой же длины (рис. 2)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0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54" y="1685109"/>
            <a:ext cx="9771018" cy="495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895987" y="1245717"/>
            <a:ext cx="5329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Измерение углов с помощью линейки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3528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 smtClean="0">
              <a:solidFill>
                <a:srgbClr val="000000"/>
              </a:solidFill>
              <a:latin typeface="Ari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418011" y="480161"/>
            <a:ext cx="11158369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endParaRPr lang="ru-RU" sz="2400" b="1" dirty="0" smtClean="0">
              <a:solidFill>
                <a:srgbClr val="FF0000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Измерение углов подручными предметами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выполняется при отсутствии линейки с делениями. </a:t>
            </a:r>
          </a:p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Для этого можно ис­пользовать палец, ладонь или любой подручный небольшой предмет (спичечную коробку, карандаш), размер которого в миллиметрах, а следовательно, и в тысячных известен. </a:t>
            </a: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indent="288925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462213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Для измерения угла такая мерка также выносится на расстояние 50 см от глаза, и по ней сравнением определяется искомая величина угла.</a:t>
            </a:r>
          </a:p>
          <a:p>
            <a:pPr indent="288925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462213" algn="l"/>
              </a:tabLst>
            </a:pPr>
            <a:r>
              <a:rPr lang="ru-RU" sz="24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</a:p>
          <a:p>
            <a:pPr indent="288925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462213" algn="l"/>
              </a:tabLst>
            </a:pPr>
            <a:r>
              <a:rPr lang="ru-RU" sz="24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Разме­ры отдельных предметов в ты­сячных </a:t>
            </a:r>
            <a:r>
              <a:rPr lang="ru-RU" sz="2400" b="1" dirty="0" smtClean="0">
                <a:solidFill>
                  <a:srgbClr val="FF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приведены в табл. 2.</a:t>
            </a:r>
            <a:endParaRPr lang="ru-RU" sz="24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27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56755" y="1307821"/>
            <a:ext cx="11874136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1479176" y="1410792"/>
          <a:ext cx="8807823" cy="3174274"/>
        </p:xfrm>
        <a:graphic>
          <a:graphicData uri="http://schemas.openxmlformats.org/drawingml/2006/table">
            <a:tbl>
              <a:tblPr/>
              <a:tblGrid>
                <a:gridCol w="528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694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400" b="1" dirty="0">
                          <a:latin typeface="Times New Roman"/>
                          <a:ea typeface="Times New Roman"/>
                          <a:cs typeface="Times New Roman"/>
                        </a:rPr>
                        <a:t>Таблица 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endParaRPr lang="ru-RU" sz="2400" b="1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9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400" b="1" dirty="0">
                          <a:latin typeface="Times New Roman"/>
                          <a:ea typeface="Times New Roman"/>
                          <a:cs typeface="Times New Roman"/>
                        </a:rPr>
                        <a:t>Предмет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400" b="1" dirty="0">
                          <a:latin typeface="Times New Roman"/>
                          <a:ea typeface="Times New Roman"/>
                          <a:cs typeface="Times New Roman"/>
                        </a:rPr>
                        <a:t>Размер, тысячные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9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400" b="1" dirty="0">
                          <a:latin typeface="Times New Roman"/>
                          <a:ea typeface="Times New Roman"/>
                          <a:cs typeface="Times New Roman"/>
                        </a:rPr>
                        <a:t>Карандаш простой (диаметр)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400" b="1" dirty="0">
                          <a:latin typeface="Times New Roman"/>
                          <a:ea typeface="Times New Roman"/>
                          <a:cs typeface="Times New Roman"/>
                        </a:rPr>
                        <a:t>0-15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80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400" b="1">
                          <a:latin typeface="Times New Roman"/>
                          <a:ea typeface="Times New Roman"/>
                          <a:cs typeface="Times New Roman"/>
                        </a:rPr>
                        <a:t>Пуля автомата калибра 7,62 мм (диаметр)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400" b="1" dirty="0">
                          <a:latin typeface="Times New Roman"/>
                          <a:ea typeface="Times New Roman"/>
                          <a:cs typeface="Times New Roman"/>
                        </a:rPr>
                        <a:t>0-15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9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400" b="1">
                          <a:latin typeface="Times New Roman"/>
                          <a:ea typeface="Times New Roman"/>
                          <a:cs typeface="Times New Roman"/>
                        </a:rPr>
                        <a:t>Спичечная коробка (длина)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400" b="1" dirty="0">
                          <a:latin typeface="Times New Roman"/>
                          <a:ea typeface="Times New Roman"/>
                          <a:cs typeface="Times New Roman"/>
                        </a:rPr>
                        <a:t>1-00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69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400" b="1">
                          <a:latin typeface="Times New Roman"/>
                          <a:ea typeface="Times New Roman"/>
                          <a:cs typeface="Times New Roman"/>
                        </a:rPr>
                        <a:t>Спичечная коробка (высота)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400" b="1" dirty="0">
                          <a:latin typeface="Times New Roman"/>
                          <a:ea typeface="Times New Roman"/>
                          <a:cs typeface="Times New Roman"/>
                        </a:rPr>
                        <a:t>0-30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326571" y="4625390"/>
            <a:ext cx="117043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720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Определение углов с помощью пальцев рук (рис. 3). Угол 2-50 (15°) получается путем визирования через бо­льшой и указательный паль­цы, расставленные под уг­лом 90° и удаленные на 50 см от глаза, а угол 1 -00 (6°) при­мерно соответствует углу ви­зирования на три сомкнутых пальца: указательный, сред­ний и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безымянный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 cstate="print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7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4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вопросы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69444" y="2043268"/>
            <a:ext cx="11686674" cy="1973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Тактические свойства местности, основные её разновидности и влияние на действия подразделений в бою. Общие понятия об измерениях, выполняемых при решении задач по дорожно-техническому обеспечению и военным автомобильным перевозкам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52663" y="4175528"/>
            <a:ext cx="11686674" cy="916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Погрешность измерений. Измерение углов и расстояний на местности различными способами. Магнитный азимут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86732" y="5221480"/>
            <a:ext cx="11686674" cy="1497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Выбор  ориентиров и целеуказание на местности днём и ночью. Способы целеуказания на местности. Определение сторон горизонта различными способами. 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8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391885" y="1445958"/>
            <a:ext cx="1145612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рис. 3 приведены угловые значения пальцев руки, вытянутой на 50 см от глаза.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Рисунок 11" descr="Описание: http://nenuda.ru/nuda/138/137319/137319_html_1c0fa66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0" y="2181497"/>
            <a:ext cx="10202093" cy="444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274319" y="1484755"/>
            <a:ext cx="11652069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Измерение углов с помощью компаса.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Мушку визирного устройства компаса устанавливают на нулевой отсчет шкалы. Через целик и мушку линию визирования совмещают с направлением на левый предмет. Не меняя положения компаса, поворачивают крышку компаса, визируют через прорезь на мушку в направлении правого предмета и снимают отсчет по шкале, который будет соответствовать величине измеряемого угла в градусах. Если угол надо измерить в тысячных, линию визирования совмещают сначала с направлением на правый предмет, а затем на левый, так как счет тысячных на лимбе компаса возрастает против хода часовой стрелки.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9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506" name="Object 7"/>
          <p:cNvGraphicFramePr>
            <a:graphicFrameLocks noChangeAspect="1"/>
          </p:cNvGraphicFramePr>
          <p:nvPr/>
        </p:nvGraphicFramePr>
        <p:xfrm>
          <a:off x="509451" y="1306286"/>
          <a:ext cx="11430000" cy="5551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Документ" r:id="rId6" imgW="6390477" imgH="4008744" progId="Word.Document.12">
                  <p:embed/>
                </p:oleObj>
              </mc:Choice>
              <mc:Fallback>
                <p:oleObj name="Документ" r:id="rId6" imgW="6390477" imgH="4008744" progId="Word.Document.1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51" y="1306286"/>
                        <a:ext cx="11430000" cy="55517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6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274320" y="1225689"/>
            <a:ext cx="11483788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Глазомерное определение расстояний 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— основной, самый про­стой и быстрый способ, наиболее доступный каждому военнослу­жащему в любых условиях обстановки. Однако достаточно точный глазомер приобретается не сразу, он вырабатывается систематиче­ской тренировкой, проводимой в разнообразных условиях мест­ности, в различное время года и суток.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Чтобы развить свой глазомер, необходимо по возможности чаще упражняться в оценке на глаз расстояний с обязательной проверкой их шагами, по карте или каким-либо другим способом.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Прежде всего, необходимо научиться мысленно, представлять и уверенно различать на любой местности несколько наиболее удоб­ных в качестве эталонов расстояний. Начинать такую тренировку следует с коротких расстояний (10, 50, 100 м). Хорошо освоив эти дистанции, можно переходить последовательно к большим (200, 400, 800, 1000 м), вплоть до предельных дальностей. Изучив и за­крепив в зрительной памяти эти эталоны, легко можно сравнивать с ними и оценивать другие расстояния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09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" y="1425387"/>
            <a:ext cx="12192000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222067" y="1335560"/>
            <a:ext cx="11795761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8450" algn="l"/>
              </a:tabLst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процессе измерения расстояний необходимо учитывать по­бочные явления, которые влияют на точность глазомерного опре­деления расстояний: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98450" algn="l"/>
              </a:tabLst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крупные предметы кажутся ближе мелких, находящихся на том же расстоянии;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98450" algn="l"/>
              </a:tabLst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близко расположенными кажутся предметы, видимые резче и отчетливее (предметы яркой окраски, ярко освещенные предметы и т. д.);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98450" algn="l"/>
              </a:tabLst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во время тумана, дождя, в сумерки, в пасмурные дни, при на­сыщенности воздуха пылью наблюдаемые предметы кажутся даль­ше, чем в ясные солнечные дни;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98450" algn="l"/>
              </a:tabLst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чем резче разница в окраске предметов и фона, на котором они видны, тем меньшими кажутся расстояния до этих предметов 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98450" algn="l"/>
              </a:tabLst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чем меньше промежуточных предметов находится между глазом и наблюдаемым предметом, тем этот предмет кажется ближе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98450" algn="l"/>
              </a:tabLst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складки местности (овраги, лощины), пересекающие измеря­емую линию, как бы уменьшают расстояние;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98450" algn="l"/>
              </a:tabLst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 наблюдении лежа предметы кажутся ближе, чем при на­блюдении стоя;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98450" algn="l"/>
              </a:tabLst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 наблюдении снизу-вверх, от подошвы горы к вершине, предметы кажутся ближе, а при наблюдении сверху вниз — дальше.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60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1149532" y="1841861"/>
          <a:ext cx="9614261" cy="4833259"/>
        </p:xfrm>
        <a:graphic>
          <a:graphicData uri="http://schemas.openxmlformats.org/drawingml/2006/table">
            <a:tbl>
              <a:tblPr/>
              <a:tblGrid>
                <a:gridCol w="6053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1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2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endParaRPr lang="ru-RU" sz="2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endParaRPr lang="ru-RU" sz="20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43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Объекты и признаки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Расстояния, с которых они становятся видимыми, 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21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Отдельный небольшой дом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5000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1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Трубы на крыше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3000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21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>
                          <a:latin typeface="Times New Roman"/>
                          <a:ea typeface="Times New Roman"/>
                        </a:rPr>
                        <a:t>Самолет на земле, танк на месте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1200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43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Стволы деревьев, километровые столбы и столбы линий связи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1000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443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>
                          <a:latin typeface="Times New Roman"/>
                          <a:ea typeface="Times New Roman"/>
                        </a:rPr>
                        <a:t>Движение ног и рук бегущего или идущего человека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700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443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>
                          <a:latin typeface="Times New Roman"/>
                          <a:ea typeface="Times New Roman"/>
                        </a:rPr>
                        <a:t>Миномет, противотанковая пушка, колья проволочных заграждений, переплеты рам в окнах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500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21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>
                          <a:latin typeface="Times New Roman"/>
                          <a:ea typeface="Times New Roman"/>
                        </a:rPr>
                        <a:t>Ручной пулемет, автомат, цвет и части на человеке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250-300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21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Черепица на крышах, листья деревьев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200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21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Частица лица и кисти рук человека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461895" algn="l"/>
                        </a:tabLst>
                      </a:pPr>
                      <a:r>
                        <a:rPr lang="ru-RU" sz="2000" b="1" dirty="0">
                          <a:latin typeface="Times New Roman"/>
                          <a:ea typeface="Times New Roman"/>
                        </a:rPr>
                        <a:t>100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313508" y="1197412"/>
            <a:ext cx="11390811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88925" algn="just" fontAlgn="base">
              <a:spcBef>
                <a:spcPct val="0"/>
              </a:spcBef>
              <a:spcAft>
                <a:spcPct val="0"/>
              </a:spcAft>
              <a:tabLst>
                <a:tab pos="2462213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Для грубой оценки расстояний можно воспользоваться при­мерными данными, приведенными в табл. № 3.</a:t>
            </a:r>
            <a:r>
              <a:rPr lang="ru-RU" sz="2000" dirty="0" smtClean="0"/>
              <a:t> </a:t>
            </a:r>
            <a:r>
              <a:rPr lang="ru-RU" sz="2000" b="1" dirty="0" smtClean="0"/>
              <a:t>Каждый может дополнить (уточнить) эту таблицу применительно к своим наблюдениям.</a:t>
            </a:r>
          </a:p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62213" algn="l"/>
              </a:tabLst>
            </a:pP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6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1893" y="1306755"/>
            <a:ext cx="9108213" cy="513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470263" y="1603660"/>
            <a:ext cx="109728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Каждый может дополнить (уточнить) эту таблицу применительно к своим наблюдениям.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Точность глазомера зависит от натренированности наблюдате­ля, величины определяемых расстояний и условий наблюдения. </a:t>
            </a: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Для дистанций до 1000 м у достаточно опытных наблюдателей ошибки обычно не превышают 10—15 % расстояния. </a:t>
            </a: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 более значительных расстояниях ошибки возрастают прямо пропорцио­нально удалению объекта и в отдельных случаях достигают 50 %.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07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439142" y="1411817"/>
            <a:ext cx="11093824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Определение расстояний по измеренным угловым размерам пред­ме</a:t>
            </a: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тов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выполняется в том случае, когда известны линейные размеры</a:t>
            </a: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(высота, ширина или длина) удаленного предмета, до которого определяется расстояние </a:t>
            </a:r>
            <a:r>
              <a:rPr kumimoji="0" lang="en-US" sz="22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(рис. 4). Способ сводится к измере­нию угловых размеров предмета с помощью бинокля, приборов наблюдения и прицеливания и к последующему решению зада­чи — по соотношению линейной (известной заранее) и угловой (измеренной) величин предмета определение расстояния до него.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Рисунок 1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7570" y="3866606"/>
            <a:ext cx="4295670" cy="2821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5243201" y="3869681"/>
            <a:ext cx="6592516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рис. 4 показано, что дуга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 - К,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стягивающая угол, под которым виден наблюдаемый предмет (дерево высотой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),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равна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измеряемой в делениях угломера. Цена деления угломера равна одной тысячной доле дистанции, то есть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/1000.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Для малых углов, не превышающих 18°, можно считать длину дуги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А-К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и соответствующую ей высоту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равными между собой, тогда получим, что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66177" y="5795682"/>
            <a:ext cx="1568282" cy="552497"/>
          </a:xfrm>
          <a:prstGeom prst="rect">
            <a:avLst/>
          </a:prstGeom>
          <a:noFill/>
        </p:spPr>
      </p:pic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0" y="9429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76517" y="1345631"/>
            <a:ext cx="111610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Эта пропорция называется формулой тысячных. Решая про­порцию относительно 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получим формулу тысячных для определения расстояний до объекта (цели):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90365" y="2138082"/>
            <a:ext cx="2030506" cy="934011"/>
          </a:xfrm>
          <a:prstGeom prst="rect">
            <a:avLst/>
          </a:prstGeom>
          <a:noFill/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13508" y="3194690"/>
            <a:ext cx="11469189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Эта формула дает достаточно точные результаты вычислений, если величина угла 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не превышает 300 тысячных (18°).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Наиболее точное определение расстояний таким способом до­стигается, если угловые измерения производят с помощью измерительных приборов (бинокля, стереотрубы и т. п.). При измере­ниях же углов подручными предметами этот способ по точности аналогичен глазомерному способу.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91"/>
            <a:ext cx="10515600" cy="1641198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ru-RU" sz="7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Военная топография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205718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399386" y="2249481"/>
            <a:ext cx="5486400" cy="2387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1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ru-RU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Литература:</a:t>
            </a:r>
          </a:p>
          <a:p>
            <a:pPr marL="342900" lvl="0" indent="-342900">
              <a:spcBef>
                <a:spcPts val="11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Учебник 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«Военная </a:t>
            </a:r>
            <a:r>
              <a:rPr lang="ru-RU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топография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» ВИ-2008. / № 11-стр.224-235. / № 1.2-стр.21-26. / № 2 - стр.35-57. / № 15.4-стр.356-362.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6" y="1425388"/>
            <a:ext cx="3236506" cy="205815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48" y="1461865"/>
            <a:ext cx="3556969" cy="20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6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0" y="1395111"/>
            <a:ext cx="12192000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288925" algn="just" fontAlgn="base">
              <a:spcBef>
                <a:spcPct val="0"/>
              </a:spcBef>
              <a:spcAft>
                <a:spcPct val="0"/>
              </a:spcAft>
              <a:tabLst>
                <a:tab pos="311150" algn="l"/>
              </a:tabLst>
            </a:pPr>
            <a:r>
              <a:rPr lang="ru-RU" sz="2100" b="1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Измерение расстояний шагами </a:t>
            </a:r>
            <a:r>
              <a:rPr lang="ru-RU" sz="21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в боевой обстановке использует­ся главным образом при составлении графических документов (схем, карточек), а также для контрольных промеров, выполняе­мых в учебных целях.</a:t>
            </a:r>
            <a:endParaRPr lang="ru-RU" sz="2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indent="288925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311150" algn="l"/>
              </a:tabLst>
            </a:pPr>
            <a:r>
              <a:rPr lang="ru-RU" sz="2100" b="1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При измерении расстояний </a:t>
            </a:r>
            <a:r>
              <a:rPr lang="ru-RU" sz="21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шаги считаются парами (</a:t>
            </a:r>
            <a:r>
              <a:rPr lang="ru-RU" sz="2100" b="1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обычно под левую ногу</a:t>
            </a:r>
            <a:r>
              <a:rPr lang="ru-RU" sz="21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). После каждой сотни пар шагов счет начинается снова. Чтобы не сбиться, полезно каждую пройденную сотню пар отмечать на бумаге или загибать последовательно пальцы руки.</a:t>
            </a:r>
            <a:endParaRPr lang="ru-RU" sz="2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indent="288925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311150" algn="l"/>
              </a:tabLst>
            </a:pPr>
            <a:r>
              <a:rPr lang="ru-RU" sz="2100" b="1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Принимая среднюю длину шага за 0,75 м, а пару шагов за 1,6 м, </a:t>
            </a:r>
            <a:r>
              <a:rPr lang="ru-RU" sz="21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можно приближенно считать, что расстояние в метрах равно числу пар шагов, увеличенному </a:t>
            </a:r>
            <a:r>
              <a:rPr lang="ru-RU" sz="2100" b="1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в 1,5 раз</a:t>
            </a:r>
            <a:r>
              <a:rPr lang="ru-RU" sz="21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а.</a:t>
            </a:r>
            <a:endParaRPr lang="ru-RU" sz="2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indent="288925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311150" algn="l"/>
              </a:tabLst>
            </a:pPr>
            <a:r>
              <a:rPr lang="ru-RU" sz="2100" b="1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Чтобы повысить точность измерения расстояний шагами, не­обходимо:</a:t>
            </a:r>
            <a:endParaRPr lang="ru-RU" sz="21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indent="288925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311150" algn="l"/>
              </a:tabLst>
            </a:pPr>
            <a:r>
              <a:rPr lang="ru-RU" sz="21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натренироваться в ходьбе ровным шагом, особенно в небла­гоприятных условиях (на подъемах, спусках, при движении по кочковатому лугу и т. п.);</a:t>
            </a:r>
            <a:endParaRPr lang="ru-RU" sz="2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indent="288925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311150" algn="l"/>
              </a:tabLst>
            </a:pPr>
            <a:r>
              <a:rPr lang="ru-RU" sz="21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знать действительную длину своего шага в метрах (она опре­деляется из промера шагами линии, длина которой известна зара­нее и составляет не менее 200—300 м).</a:t>
            </a:r>
            <a:endParaRPr lang="ru-RU" sz="2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indent="288925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311150" algn="l"/>
              </a:tabLst>
            </a:pPr>
            <a:r>
              <a:rPr lang="ru-RU" sz="21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Ошибки определения расстояний шагами при ровном, хорошо выверенном шаге в среднем достигают 2—4 % от измеренного расстояния.</a:t>
            </a:r>
            <a:endParaRPr lang="ru-RU" sz="2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3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416859" y="1647344"/>
            <a:ext cx="11013141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Определение расстояний по спидометру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выполняют при движе­нии на автомобиле (танке, БМП, БТР) для контроля правильно­сти выдерживания выбранного (назначенного) маршрута движе­ния по его участкам.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Ошибка в показаниях спидометра при движении по шоссе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Lucida Sans Unicode" pitchFamily="34" charset="0"/>
                <a:cs typeface="Arial" pitchFamily="34" charset="0"/>
              </a:rPr>
              <a:t>или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твердому грунту обычно не превышает 3—5 % от пройденного пути (источниками ошибок являются отклонение давления в шинах от нормы, износ протектора и пробуксовка колес). </a:t>
            </a: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Lucida Sans Unicode" pitchFamily="34" charset="0"/>
                <a:cs typeface="Arial" pitchFamily="34" charset="0"/>
              </a:rPr>
              <a:t>дви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жении по вязкому грунту, снежной целине, вспаханному полю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Lucida Sans Unicode" pitchFamily="34" charset="0"/>
                <a:cs typeface="Arial" pitchFamily="34" charset="0"/>
              </a:rPr>
              <a:t>и в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других неблагоприятных условиях ошибка может составить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Lucida Sans Unicode" pitchFamily="34" charset="0"/>
                <a:cs typeface="Arial" pitchFamily="34" charset="0"/>
              </a:rPr>
              <a:t>до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10 %, а на труднопроходимых участках и больше.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1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592439" y="1518313"/>
            <a:ext cx="10959353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Определение расстояний по звуку и вспышке выстрела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позволяет быстро определять расстояния до стреляющих орудий, минометов и других целей, обнаруживающих себя в момент выстрела или взрыва вспышкой и образованием дымовых колец.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Для приближенного определения расстояний можно считать, что скорость распространения звука в воздухе примерно равна 330 м/с, то есть округленно 1 км в 3 с. Свет распространяется поч­ти мгновенно. Таким образом, отсчитав по секундной стрелке ча­сов время / в секундах от момента вспышки до момента слухового восприятия звука выстрела или взрыва, расстояние 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километ­рах до цели получим по формуле.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68726" y="5258953"/>
            <a:ext cx="1942908" cy="1233287"/>
          </a:xfrm>
          <a:prstGeom prst="rect">
            <a:avLst/>
          </a:prstGeom>
          <a:noFill/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7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972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541724" y="1542728"/>
            <a:ext cx="10851776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 отсутствии часов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отсчитывать секунды можно считая про себя двузначные числа, начиная с момента вспышки выстрела, например: двадцать один, двадцать два и т. д. Отсчет каждого из этих чисел занимает примерно секунду. Навыки такого счета, соразмерного ходу секундной стрелки, довольно быстро приобретаются уже после двух-трех тренировок в отсчете секунд с проверкой быстроты счета по часам или секундомеру.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 более точных определениях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расстояний время отсчитывается по секундомеру с точностью до 0,1 с, отсчет / производится по трем-четырем выстрелам, и для вычисления расстояния берется среднее значение из всех приемов; берутся более точные данные о скорости распространения звука: летом — 340 м/с, зимой — 320 м/с и при температуре воздуха, близкой к 0° — 330 м/с.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87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93" name="Рисунок 21" descr="http://miltop.narod.ru/Direction/Image/img00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6037" y="1440371"/>
            <a:ext cx="4323806" cy="4741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564776" y="6230531"/>
            <a:ext cx="37651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Рис.5 Магнитный азимут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Am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827496" y="1395008"/>
            <a:ext cx="6844552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Магнитным азимутом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Am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направления называется горизонтальный угол, измеряемый по ходу часовой стрелки (от 0 до 360 градусов) от северного направления магнитного меридиана до определяемого направления. Магнитные азимуты определяются на местности с помощью угломерных приборов, у которых имеется магнитная стрелка (компасов и буссолей). Использование этого простого способа ориентирования направлений невозможно в районах магнитных аномалий и магнитных полюсов. 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карте магнитный азимут можно измерить теми же способами, что и дирекционный угол (смотри раздел "дирекционный угол").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2769325"/>
            <a:ext cx="11644807" cy="1763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666206" y="2873279"/>
            <a:ext cx="1062317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8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Выбор ориентиров и целеуказание на местности днём и ночью. Способы целеуказания на местности. Определение сторон горизонта различными способами.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293222" y="1438449"/>
            <a:ext cx="8921932" cy="834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 smtClean="0">
                <a:solidFill>
                  <a:srgbClr val="000000"/>
                </a:solidFill>
                <a:latin typeface="Arial"/>
              </a:rPr>
              <a:t>3. Учебный вопрос</a:t>
            </a:r>
            <a:endParaRPr lang="ru-RU" sz="32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5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966652" y="3735976"/>
          <a:ext cx="10071462" cy="2831267"/>
        </p:xfrm>
        <a:graphic>
          <a:graphicData uri="http://schemas.openxmlformats.org/drawingml/2006/table">
            <a:tbl>
              <a:tblPr/>
              <a:tblGrid>
                <a:gridCol w="1901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1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6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166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Положение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Солнца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alibri"/>
                          <a:ea typeface="Calibri"/>
                          <a:cs typeface="Times New Roman"/>
                        </a:rPr>
                        <a:t>Февраль, март, апрель, август,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alibri"/>
                          <a:ea typeface="Calibri"/>
                          <a:cs typeface="Times New Roman"/>
                        </a:rPr>
                        <a:t>сентябрь, октябрь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24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Май</a:t>
                      </a:r>
                      <a:r>
                        <a:rPr lang="en-US" sz="2400" b="1" dirty="0">
                          <a:latin typeface="Calibri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июнь</a:t>
                      </a:r>
                      <a:r>
                        <a:rPr lang="en-US" sz="2400" b="1" dirty="0">
                          <a:latin typeface="Calibri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июль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Ноябрь</a:t>
                      </a:r>
                      <a:r>
                        <a:rPr lang="en-US" sz="2400" b="1" dirty="0">
                          <a:latin typeface="Calibri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декабрь</a:t>
                      </a:r>
                      <a:r>
                        <a:rPr lang="en-US" sz="2400" b="1" dirty="0">
                          <a:latin typeface="Calibri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январь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2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На востоке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В 7 часов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В 8 часов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Не</a:t>
                      </a:r>
                      <a:r>
                        <a:rPr lang="en-US" sz="2400" b="1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видно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2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На юге 1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В 13 часов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В 13 часов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Calibri"/>
                          <a:ea typeface="Calibri"/>
                          <a:cs typeface="Times New Roman"/>
                        </a:rPr>
                        <a:t>В 13 </a:t>
                      </a: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часов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На западе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В 19 часов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В 18 часов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Не</a:t>
                      </a:r>
                      <a:r>
                        <a:rPr lang="en-US" sz="2400" b="1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видно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836022" y="1492032"/>
            <a:ext cx="10303521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 отсутствии компаса нужное направление движения можно находить и выдерживать по сторонам горизонта, применяя для их отыскания на местности следующие способы.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 положению Солнца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 Для наших средних широт можно пользоваться данными, указанными в табл. 4.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Таблица № 4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7469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4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571395" y="1746293"/>
            <a:ext cx="10892118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 Солнцу и часам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Держа перед собой часы, поворачивать их в горизонтальной плоскости так, чтобы часовая стрелка была направлена в то место горизонта, над которым находится Солнце; тогда прямая, делящая пополам угол между часовой стрелкой и цифрой 1 на циферблате, укажет своим концом направление на юг.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Очевидно, что до полудня надо делить пополам ту дугу (угол) на циферблате, которую часовая стрелка должна пройти до 13 часов, а после полудня – ту дугу, которую она прошла после 13 часов. Этот способ дает точные результаты весной и особенно летом.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7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68710" y="1327354"/>
            <a:ext cx="1125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	</a:t>
            </a:r>
            <a:r>
              <a:rPr lang="ru-RU" sz="2400" b="1" dirty="0" smtClean="0"/>
              <a:t>До </a:t>
            </a:r>
            <a:r>
              <a:rPr lang="ru-RU" sz="2400" b="1" dirty="0"/>
              <a:t>полудня надо делить пополам ту дугу (угол), которую стрелка должна пройти до 13.00 (рис. а), а после полудня - ту дугу, которую она прошла после 13.00 (рис. б).</a:t>
            </a:r>
          </a:p>
        </p:txBody>
      </p:sp>
      <p:pic>
        <p:nvPicPr>
          <p:cNvPr id="4104" name="Рисунок 4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8233" y="2095042"/>
            <a:ext cx="7551174" cy="426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29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548640" y="1711065"/>
            <a:ext cx="10838329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Основание этого способа заключается в следующем - Солнце свой кажущийся путь вокруг Земли совершает в течение 24 часов, часовая же стрелка за это время обходит весь циферблат дважды.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Следовательно, если в полдень, когда часовая стрелка показывает 13 часов, направить ее на Солнце, то своим концом она укажет направление на юг; в последующем же своем движении она будет все время вдвое опережать Солнце.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Вот почему приходится, как указывалось выше, делить угол на циферблате пополам: при часовой стрелке, направленной на Солнце, биссектриса угла будет показывать направление, в котором светило должно находиться в полдень, т. е. направление на юг.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5003" y="55973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8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sz="8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6" y="1425388"/>
            <a:ext cx="3236506" cy="20581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48" y="1461865"/>
            <a:ext cx="3556969" cy="2021681"/>
          </a:xfrm>
          <a:prstGeom prst="rect">
            <a:avLst/>
          </a:prstGeom>
        </p:spPr>
      </p:pic>
      <p:sp>
        <p:nvSpPr>
          <p:cNvPr id="13" name="Скругленный прямоугольник 12"/>
          <p:cNvSpPr/>
          <p:nvPr/>
        </p:nvSpPr>
        <p:spPr>
          <a:xfrm>
            <a:off x="239600" y="3958046"/>
            <a:ext cx="11686674" cy="2534194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Тактические свойства местности, основные её разновидности и влияние на действия подразделений в бою. Общие понятия об измерениях, выполняемых при решении задач по дорожно-техническому обеспечению и военным автомобильным перевозкам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870562" y="3355388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№1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76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381127" y="1260660"/>
            <a:ext cx="116236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 Полярной звезде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Ночью направление истинного меридиана можно определить по Полярной звезде, которая всегда находится в направлении на север. Таким образом, если встать лицом к Полярной звезде, то прямо перед нами будет находиться север.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1922" name="image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164" y="2817656"/>
            <a:ext cx="4746811" cy="4040344"/>
          </a:xfrm>
          <a:prstGeom prst="rect">
            <a:avLst/>
          </a:prstGeom>
          <a:noFill/>
        </p:spPr>
      </p:pic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-2694022" y="5003811"/>
            <a:ext cx="64269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а)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1925" name="Рисунок 4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78706" y="2770094"/>
            <a:ext cx="4579894" cy="4087906"/>
          </a:xfrm>
          <a:prstGeom prst="rect">
            <a:avLst/>
          </a:prstGeom>
          <a:noFill/>
        </p:spPr>
      </p:pic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6345680" y="4815761"/>
            <a:ext cx="6463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б)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339634" y="1618913"/>
            <a:ext cx="11495315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Чтобы найти на небосклоне эту звезду, находящуюся в созвездии Малой Медведицы, надо сначала отыскать созвездие Большой Медведицы.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Оно представляется в виде огромного, хорошо заметного ковша из семи ярких широко расставленных звезд; затем мысленно продолжить прямую, проходящую через две крайние звезды Большой Медведицы, как показано на рисунке, на расстояние, равное примерно пятикратному расстоянию между ними.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конце этой прямой легко найти Полярную звезду, столь же яркую, как звезды </a:t>
            </a:r>
            <a:r>
              <a:rPr kumimoji="0" lang="ru-RU" sz="2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(альфа) и </a:t>
            </a:r>
            <a:r>
              <a:rPr kumimoji="0" lang="ru-RU" sz="2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(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бэта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 Большой медведицы.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Точность определения направления истинного меридиана по этому способу 1 – 2°.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235132" y="1203500"/>
            <a:ext cx="11650916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 Луне и часам</a:t>
            </a:r>
            <a:endParaRPr kumimoji="0" lang="ru-RU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 Луне стороны горизонта определяются более точно, когда виден весь её диск (полнолуние). Полная Луна находится всегда в стороне противоположной Солнцу. Стороны горизонта в данном случае определяются так же, как и по Солнцу.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Если Луна не полная: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а)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Разделить на глаз радиус диска Луны на 6 равных частей и оценить, сколько таких частей содержится в поперечнике видимого серпа Луны и заметить время по часам.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indent="288925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б)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Если Луна прибывает (видна правая часть диска), то полученное число надо вычесть из часа наблюдения, который следует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предварительно заметить; при ущербе же Луны (видна левая часть лунного диска) указанное число прибавляют к часу наблюдения.</a:t>
            </a:r>
            <a:r>
              <a:rPr lang="ru-RU" sz="2400" dirty="0" smtClean="0"/>
              <a:t> </a:t>
            </a:r>
          </a:p>
          <a:p>
            <a:pPr indent="288925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Полученная сумма или разность укажет час, когда в том направлении, где наблюдается Луна, будет находиться Солнце.</a:t>
            </a: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326572" y="1255344"/>
            <a:ext cx="11403106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в)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Определив этот час и принимая Луну за Солнце, найти направление на юг, как это делается при ориентировании по Солнцу и часам. Направлять на Луну надо при этом, конечно, не часовую стрелку, а то деление на циферблате часов, которое соответствует вычисленному часу.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Пример. Время наблюдения 5 ч. 34 мин. Видимая часть диска Луны в поперечнике содержит по оценке на глаз десять шестых долей его радиуса.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Луна на ущербе (так как видна левая часть диска) Следовательно, Солнце на месте Луны будет в 15 ч. 34 мин. (5 ч. 34 мин. + 10 ч.), т. е. когда часовая стрелка укажет на циферблате отсчет 3 ч. 34 мин.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Установим это деление на циферблате в направлении на Луну. Тогда прямая, делящая пополам угол между указанным делением и цифрой 1 на циферблате, укажет направление на юг.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046643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5635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7041" name="image1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6641" y="1256346"/>
            <a:ext cx="4784182" cy="530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5056095" y="1453249"/>
            <a:ext cx="6911788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полнолуние, когда виден весь диск Луны, т. е. когда Луна и Солнце находятся в одном направлении, на Луну следует наводить непосредственно часовую стрелку.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Отличить первую четверть от последней легко. У Луны первой четверти рога направлены влево, последней четверти — в правую сторону. В таблице 4 показано местоположение Луны в разное время суток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60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046643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5635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979714" y="2704010"/>
          <a:ext cx="10189028" cy="3318067"/>
        </p:xfrm>
        <a:graphic>
          <a:graphicData uri="http://schemas.openxmlformats.org/drawingml/2006/table">
            <a:tbl>
              <a:tblPr/>
              <a:tblGrid>
                <a:gridCol w="3900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6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Фазы</a:t>
                      </a:r>
                      <a:r>
                        <a:rPr lang="en-US" sz="2400" b="1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Луны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Вечером</a:t>
                      </a:r>
                      <a:r>
                        <a:rPr lang="en-US" sz="2400" b="1" dirty="0">
                          <a:latin typeface="Calibri"/>
                          <a:ea typeface="Calibri"/>
                          <a:cs typeface="Times New Roman"/>
                        </a:rPr>
                        <a:t> (в 19 ч)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Ночью (в 1 ч)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Утром (в 7 ч)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8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alibri"/>
                          <a:ea typeface="Calibri"/>
                          <a:cs typeface="Times New Roman"/>
                        </a:rPr>
                        <a:t>Первая четверть (видна правая половина диска)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alibri"/>
                          <a:ea typeface="Calibri"/>
                          <a:cs typeface="Times New Roman"/>
                        </a:rPr>
                        <a:t>На юге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alibri"/>
                          <a:ea typeface="Calibri"/>
                          <a:cs typeface="Times New Roman"/>
                        </a:rPr>
                        <a:t>На западе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alibri"/>
                          <a:ea typeface="Calibri"/>
                          <a:cs typeface="Times New Roman"/>
                        </a:rPr>
                        <a:t>_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alibri"/>
                          <a:ea typeface="Calibri"/>
                          <a:cs typeface="Times New Roman"/>
                        </a:rPr>
                        <a:t>Полнолуние	(виден весь диск)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alibri"/>
                          <a:ea typeface="Calibri"/>
                          <a:cs typeface="Times New Roman"/>
                        </a:rPr>
                        <a:t>На востоке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alibri"/>
                          <a:ea typeface="Calibri"/>
                          <a:cs typeface="Times New Roman"/>
                        </a:rPr>
                        <a:t>На юге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dirty="0">
                          <a:latin typeface="Calibri"/>
                          <a:ea typeface="Calibri"/>
                          <a:cs typeface="Times New Roman"/>
                        </a:rPr>
                        <a:t>На западе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alibri"/>
                          <a:ea typeface="Calibri"/>
                          <a:cs typeface="Times New Roman"/>
                        </a:rPr>
                        <a:t>Последняя четверть (видна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alibri"/>
                          <a:ea typeface="Calibri"/>
                          <a:cs typeface="Times New Roman"/>
                        </a:rPr>
                        <a:t>левая половина диска)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>
                          <a:latin typeface="Calibri"/>
                          <a:ea typeface="Calibri"/>
                          <a:cs typeface="Times New Roman"/>
                        </a:rPr>
                        <a:t>—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Calibri"/>
                          <a:ea typeface="Calibri"/>
                          <a:cs typeface="Times New Roman"/>
                        </a:rPr>
                        <a:t>На востоке</a:t>
                      </a:r>
                      <a:endParaRPr lang="ru-RU" sz="2400" b="1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На</a:t>
                      </a:r>
                      <a:r>
                        <a:rPr lang="en-US" sz="2400" b="1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400" b="1" dirty="0" err="1">
                          <a:latin typeface="Calibri"/>
                          <a:ea typeface="Calibri"/>
                          <a:cs typeface="Times New Roman"/>
                        </a:rPr>
                        <a:t>юге</a:t>
                      </a:r>
                      <a:endParaRPr lang="ru-RU" sz="2400" b="1" dirty="0"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2161" name="Rectangle 1"/>
          <p:cNvSpPr>
            <a:spLocks noChangeArrowheads="1"/>
          </p:cNvSpPr>
          <p:nvPr/>
        </p:nvSpPr>
        <p:spPr bwMode="auto">
          <a:xfrm>
            <a:off x="352697" y="843785"/>
            <a:ext cx="1136468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Таблица № 5            </a:t>
            </a:r>
            <a:endParaRPr kumimoji="0" lang="ru-RU" sz="20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Примечание. Наиболее удобно и сравнительно точно стороны горизонта определяются при полнолунии. В этой фазе Луна в любое время находится в стороне, противоположной Солнцу.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046643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5635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274320" y="1148745"/>
            <a:ext cx="11652069" cy="583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Стороны горизонта можно определить по признакам местных предметов: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1.Кора большинства деревьев грубее с северной стороны, тоньше, суше и тверже с южной; ствол сосны обычно покрывается вторичной коркой на северной стороне, поэтому она толще, чем на южной стороне; кора березы всегда чище с южной стороны, а всякие трещины, неровности и наросты покрывают березу с северной стороны;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2.После дождя стволы сосен чернеют с севера;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3.С северной стороны деревья, камни, деревянные и черепичные крыши раньше и обильнее покрываются лишайниками и грибками;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4.На хвойных деревьях смола более обильно накапливается с южной стороны;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5.Ветви дерева, как правило, более развиты, гуще и длиннее с южной стороны; годичные кольца прироста древесины, обнаруживаемые на пне спиленного дерева, шире с южной стороны, чем с северной;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6.Муравейники располагаются с южной стороны деревьев, пней и кустов; кроме того, южный скат муравейников пологий, а северный крутой;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22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7.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Ягоды и фрукты раньше приобретают окраску зрелости (краснеют, желтеют) с южной стороны;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endParaRPr kumimoji="0" lang="ru-RU" sz="2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046643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5635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0" y="1225689"/>
            <a:ext cx="12017829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8.	Просеки в больших лесных массивах, как правило, прорубают почти строго по линии север — юг и восток — запад. На торцах столбов, устанавливаемых на перекрестках просек, кварталы нумеруются с запада на восток (слева направо);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9.	В степи грызуны обычно вход делают с южной стороны холма;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10. Шляпки подсолнечника при полном цветении всегда повернуты в одном направлении — на юг;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11. Более крутая и оголенная сторона оврага — северная;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12. Снега больше бывает на северной стороне деревьев, строений и других предметов; с южной стороны он быстрее оттаивает;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13. Трава на северных окраинах лесных прогалин и полян, а также с южной стороны отдельных деревьев, пней, больших камней обычно бывает гуще;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14. Кора отдельно стоящих деревьев с северной стороны часто бывает грубее, иногда покрыта мхом; если мох растет по всему стволу, то на северной стороне его больше, особенно у корня;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15. Мох покрывает большие камни и скалы с северной стороны;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16. Алтари православных церквей и лютеранских кирок обращены на восток, колокольни — обычно к западу; приподнятый конец нижней перекладины креста на куполе церкви указывает на север; алтари католических костелов обращены на запад;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кумирсы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своим фасадом обращены к югу.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046643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5635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6257" name="image1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8091" y="1240971"/>
            <a:ext cx="10280469" cy="495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1188720" y="6066451"/>
            <a:ext cx="986245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Рис.9. Определение сторон горизонта по признакам местных предметов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88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84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046643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95635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77091" y="2359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Задание на самостоятельную подготовку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359221"/>
            <a:ext cx="11913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1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Учебник «Военная топография» ВИ-2008. / № 11-стр.224-235. / № 1.2-стр.21-26. / № 2 - стр.35-57. / № 15.4-стр.356-362.</a:t>
            </a:r>
            <a:endParaRPr lang="ru-RU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7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br>
              <a:rPr lang="ru-RU" sz="7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213475" y="1329556"/>
            <a:ext cx="11686674" cy="1949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64185" algn="just"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Боевые действия могут развертываться на любой местности, в  любое время года и в любую погоду. Общие указания по действиям войск в различных условиях местности содержатся в уставах и наставлениях. Однако уставные документы не могут подробно характеризовать разновидности и свойства местности, которые командиры обязаны учитывать при организации и ведении боя. </a:t>
            </a:r>
            <a:endParaRPr lang="ru-RU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86731" y="3331029"/>
            <a:ext cx="11752605" cy="3331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8895" algn="just">
              <a:spcAft>
                <a:spcPts val="0"/>
              </a:spcAft>
            </a:pPr>
            <a:r>
              <a:rPr lang="ru-RU" sz="2400" b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b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1. </a:t>
            </a:r>
            <a:r>
              <a:rPr lang="ru-RU" sz="2400" b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Топографические   элементы   местности.   </a:t>
            </a:r>
            <a:endParaRPr lang="ru-RU" sz="2400" b="1" spc="100" dirty="0" smtClean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ru-RU" sz="2200" b="1" spc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Характер </a:t>
            </a:r>
            <a:r>
              <a:rPr lang="ru-RU" sz="2200" b="1" spc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местности определяется формой,   размерами   и  пространственным  размещением неровностей земной поверхности, а также количественным и качественным составом расположенных на ней объектов.</a:t>
            </a:r>
            <a:endParaRPr lang="ru-RU" sz="2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270" indent="457200" algn="just">
              <a:spcAft>
                <a:spcPts val="0"/>
              </a:spcAft>
            </a:pPr>
            <a:r>
              <a:rPr lang="ru-RU" sz="2200" b="1" spc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Совокупность неровностей земной поверхности называется рельефом местности, а все остальные расположенные на ней объекты как природного происхождения (леса, реки, болота и др.), так и созданные человеком (населенные пункты, дороги, каналы, сады и т. п.) — местными предметами. Все эти объекты местности — рельеф и местные предметы — принято называть </a:t>
            </a:r>
            <a:r>
              <a:rPr lang="ru-RU" sz="2200" b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топографическими элементами</a:t>
            </a:r>
            <a:r>
              <a:rPr lang="ru-RU" sz="2200" b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2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6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1437" y="82043"/>
            <a:ext cx="10515600" cy="1044430"/>
          </a:xfrm>
        </p:spPr>
        <p:txBody>
          <a:bodyPr/>
          <a:lstStyle/>
          <a:p>
            <a:pPr algn="ctr"/>
            <a:r>
              <a:rPr lang="ru-RU" sz="6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0" y="1231768"/>
            <a:ext cx="12192000" cy="5385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" indent="457200" algn="just">
              <a:spcAft>
                <a:spcPts val="0"/>
              </a:spcAft>
            </a:pPr>
            <a:endParaRPr lang="ru-RU" sz="2400" b="1" spc="100" dirty="0" smtClean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270" indent="457200" algn="just">
              <a:spcAft>
                <a:spcPts val="0"/>
              </a:spcAft>
            </a:pPr>
            <a:r>
              <a:rPr lang="ru-RU" sz="2400" b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Топографические </a:t>
            </a:r>
            <a:r>
              <a:rPr lang="ru-RU" sz="2400" b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элементы местности </a:t>
            </a:r>
            <a:r>
              <a:rPr lang="ru-RU" sz="2300" b="1" spc="1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 признаку однородно­сти их хозяйственного и военного значения подразделяют на сле­дующие основные </a:t>
            </a:r>
            <a:r>
              <a:rPr lang="ru-RU" sz="2300" b="1" spc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группы:</a:t>
            </a:r>
          </a:p>
          <a:p>
            <a:pPr marL="342900" marR="127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300" b="1" i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рельеф;</a:t>
            </a:r>
          </a:p>
          <a:p>
            <a:pPr marL="342900" marR="127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300" b="1" i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почвенно-грунтовой </a:t>
            </a:r>
            <a:r>
              <a:rPr lang="ru-RU" sz="2300" b="1" i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растительный </a:t>
            </a:r>
            <a:r>
              <a:rPr lang="ru-RU" sz="2300" b="1" i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покров; </a:t>
            </a:r>
          </a:p>
          <a:p>
            <a:pPr marL="342900" marR="127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300" b="1" i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гидрография </a:t>
            </a:r>
            <a:r>
              <a:rPr lang="ru-RU" sz="2300" b="1" i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(реки, озера и прочие естественные и искусственные водоемы), населенные </a:t>
            </a:r>
            <a:r>
              <a:rPr lang="ru-RU" sz="2300" b="1" i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пункты; </a:t>
            </a:r>
          </a:p>
          <a:p>
            <a:pPr marL="342900" marR="127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300" b="1" i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дорожная сеть; </a:t>
            </a:r>
          </a:p>
          <a:p>
            <a:pPr marL="342900" marR="1270" indent="-34290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300" b="1" i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промышленные</a:t>
            </a:r>
            <a:r>
              <a:rPr lang="ru-RU" sz="2300" b="1" i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сельско-хозяйственные и социально-культурные объекты.</a:t>
            </a:r>
            <a:endParaRPr lang="ru-RU" sz="2300" b="1" i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ru-RU" sz="2200" b="1" spc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Особую группу составляют объекты инженерного оборудования местности, создаваемые войсками при подготовке и в ходе боевых действий (фортификационные сооружения, заграждения, колонные пути, мосты, переправы и др.). Эти военные объекты, хотя они в большинстве случаев и являются </a:t>
            </a:r>
            <a:r>
              <a:rPr lang="ru-RU" sz="2200" b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временными сооружениями</a:t>
            </a:r>
            <a:r>
              <a:rPr lang="ru-RU" sz="2200" b="1" spc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мо­гут значительно изменять условия местности, и при ее оценке их необходимо тщательно учитывать в связи с другими топографиче­скими элементами.</a:t>
            </a:r>
            <a:endParaRPr lang="ru-RU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54100" y="301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95300" y="352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164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2269" y="49490"/>
            <a:ext cx="10515600" cy="1325563"/>
          </a:xfrm>
        </p:spPr>
        <p:txBody>
          <a:bodyPr/>
          <a:lstStyle/>
          <a:p>
            <a:pPr algn="ctr"/>
            <a:r>
              <a:rPr lang="ru-RU" sz="6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Военная топография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86732" y="1342308"/>
            <a:ext cx="11686674" cy="4258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3175" indent="450000" algn="just">
              <a:spcAft>
                <a:spcPts val="0"/>
              </a:spcAft>
            </a:pPr>
            <a:r>
              <a:rPr lang="ru-RU" sz="2800" b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800" b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Тактические свойства местности. </a:t>
            </a:r>
            <a:endParaRPr lang="ru-RU" sz="2800" b="1" spc="100" dirty="0" smtClean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3175" indent="450000" algn="just">
              <a:spcAft>
                <a:spcPts val="0"/>
              </a:spcAft>
            </a:pPr>
            <a:r>
              <a:rPr lang="ru-RU" sz="2800" spc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Особенности </a:t>
            </a:r>
            <a:r>
              <a:rPr lang="ru-RU" sz="2800" spc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данной мест­ности, оказывающие то или иное влияние на организацию, ведение боя и применение боевой техники, называются  тактическими </a:t>
            </a:r>
            <a:r>
              <a:rPr lang="ru-RU" sz="2800" spc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свойствами.</a:t>
            </a:r>
          </a:p>
          <a:p>
            <a:pPr marR="3175" indent="450000" algn="just">
              <a:spcAft>
                <a:spcPts val="0"/>
              </a:spcAft>
            </a:pPr>
            <a:r>
              <a:rPr lang="ru-RU" sz="2800" spc="100" dirty="0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spc="1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 основным из них относятся: </a:t>
            </a:r>
            <a:endParaRPr lang="ru-RU" sz="2800" spc="100" dirty="0" smtClean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3175" indent="-4572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800" b="1" i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проходимость </a:t>
            </a:r>
            <a:r>
              <a:rPr lang="ru-RU" sz="2800" b="1" i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местности для боевых и транспортных </a:t>
            </a:r>
            <a:r>
              <a:rPr lang="ru-RU" sz="2800" b="1" i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машин; </a:t>
            </a:r>
          </a:p>
          <a:p>
            <a:pPr marL="457200" marR="3175" indent="-4572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800" b="1" i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ее </a:t>
            </a:r>
            <a:r>
              <a:rPr lang="ru-RU" sz="2800" b="1" i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защитные, маскировочные </a:t>
            </a:r>
            <a:r>
              <a:rPr lang="ru-RU" sz="2800" b="1" i="1" spc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ru-RU" sz="2800" b="1" i="1" spc="1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другие свойства </a:t>
            </a:r>
            <a:endParaRPr lang="ru-RU" sz="2800" b="1" i="1" spc="100" dirty="0" smtClean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3175" indent="450000" algn="just">
              <a:spcAft>
                <a:spcPts val="0"/>
              </a:spcAft>
            </a:pPr>
            <a:r>
              <a:rPr lang="ru-RU" sz="2800" b="1" i="1" spc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2800" b="1" i="1" spc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см. табл. 1)</a:t>
            </a:r>
            <a:endParaRPr lang="ru-RU" sz="2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5127</Words>
  <Application>Microsoft Office PowerPoint</Application>
  <PresentationFormat>Широкоэкранный</PresentationFormat>
  <Paragraphs>460</Paragraphs>
  <Slides>69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7" baseType="lpstr">
      <vt:lpstr>Arial</vt:lpstr>
      <vt:lpstr>Calibri</vt:lpstr>
      <vt:lpstr>Calibri Light</vt:lpstr>
      <vt:lpstr>Lucida Sans Unicode</vt:lpstr>
      <vt:lpstr>Times New Roman</vt:lpstr>
      <vt:lpstr>Wingdings</vt:lpstr>
      <vt:lpstr>Тема Office</vt:lpstr>
      <vt:lpstr>Документ</vt:lpstr>
      <vt:lpstr>Презентация PowerPoint</vt:lpstr>
      <vt:lpstr>Презентация PowerPoint</vt:lpstr>
      <vt:lpstr>Презентация PowerPoint</vt:lpstr>
      <vt:lpstr>Презентация PowerPoint</vt:lpstr>
      <vt:lpstr>Военная топография</vt:lpstr>
      <vt:lpstr>Военная топография  </vt:lpstr>
      <vt:lpstr>Военная топография  </vt:lpstr>
      <vt:lpstr>Военная топография</vt:lpstr>
      <vt:lpstr>Военная топография</vt:lpstr>
      <vt:lpstr>Военная топография </vt:lpstr>
      <vt:lpstr>Военная топография</vt:lpstr>
      <vt:lpstr>Военная топография </vt:lpstr>
      <vt:lpstr>Военная топография </vt:lpstr>
      <vt:lpstr> Холмистая местность характеризуется волнистым характером земной поверхности, образующей неровности (холмы) с абсолютными высотами до 500 м, относительными превышениями 25-200 м и преобладающей крутизной скатов 2-3°.   К холмистой местности относят и мелкопесочник, то есть равнину с беспорядочно разбросанными отдельными холмами и группами холмов и гряд. Холмы обычно сложены твердыми породами, вершины, и склоны их покрыты толстым слоем рыхлых пород. Понижения между холмами представляют собой широкие, ровные или замкнутые котловины. </vt:lpstr>
      <vt:lpstr>Военная топография </vt:lpstr>
      <vt:lpstr>Военная топография </vt:lpstr>
      <vt:lpstr>Военная топография</vt:lpstr>
      <vt:lpstr>Военная топография </vt:lpstr>
      <vt:lpstr>  Военная топография  </vt:lpstr>
      <vt:lpstr>Военная топография</vt:lpstr>
      <vt:lpstr> Военная топография  </vt:lpstr>
      <vt:lpstr> Военная топография  </vt:lpstr>
      <vt:lpstr> Военная топография  </vt:lpstr>
      <vt:lpstr> Военная топография  </vt:lpstr>
      <vt:lpstr> Военная топография  </vt:lpstr>
      <vt:lpstr> Военная топография  </vt:lpstr>
      <vt:lpstr>Военная топография </vt:lpstr>
      <vt:lpstr> Военная топография  </vt:lpstr>
      <vt:lpstr> Военная топография  </vt:lpstr>
      <vt:lpstr> Военная топография 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</vt:lpstr>
      <vt:lpstr>Военная топография </vt:lpstr>
      <vt:lpstr>Военная топография </vt:lpstr>
      <vt:lpstr>Военная топография</vt:lpstr>
      <vt:lpstr>Военная топография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 </vt:lpstr>
      <vt:lpstr>Военная топография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Personal</dc:creator>
  <cp:lastModifiedBy>R2</cp:lastModifiedBy>
  <cp:revision>262</cp:revision>
  <dcterms:created xsi:type="dcterms:W3CDTF">2019-10-22T09:04:40Z</dcterms:created>
  <dcterms:modified xsi:type="dcterms:W3CDTF">2021-04-20T08:54:27Z</dcterms:modified>
</cp:coreProperties>
</file>